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0" r:id="rId2"/>
    <p:sldMasterId id="2147483674" r:id="rId3"/>
  </p:sldMasterIdLst>
  <p:notesMasterIdLst>
    <p:notesMasterId r:id="rId16"/>
  </p:notesMasterIdLst>
  <p:sldIdLst>
    <p:sldId id="282" r:id="rId4"/>
    <p:sldId id="337" r:id="rId5"/>
    <p:sldId id="336" r:id="rId6"/>
    <p:sldId id="341" r:id="rId7"/>
    <p:sldId id="342" r:id="rId8"/>
    <p:sldId id="343" r:id="rId9"/>
    <p:sldId id="348" r:id="rId10"/>
    <p:sldId id="344" r:id="rId11"/>
    <p:sldId id="347" r:id="rId12"/>
    <p:sldId id="345" r:id="rId13"/>
    <p:sldId id="346" r:id="rId14"/>
    <p:sldId id="34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222">
          <p15:clr>
            <a:srgbClr val="A4A3A4"/>
          </p15:clr>
        </p15:guide>
        <p15:guide id="4" pos="7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B55FF"/>
    <a:srgbClr val="B50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401" autoAdjust="0"/>
  </p:normalViewPr>
  <p:slideViewPr>
    <p:cSldViewPr snapToGrid="0" snapToObjects="1">
      <p:cViewPr varScale="1">
        <p:scale>
          <a:sx n="74" d="100"/>
          <a:sy n="74" d="100"/>
        </p:scale>
        <p:origin x="1714" y="96"/>
      </p:cViewPr>
      <p:guideLst>
        <p:guide orient="horz" pos="2160"/>
        <p:guide pos="2880"/>
        <p:guide orient="horz" pos="1222"/>
        <p:guide pos="71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D4751-4D3D-DC43-AEEB-5A2B17252C8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1144F-AA30-4145-AEEA-77DDB59989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602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41559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414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408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957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Polyform</a:t>
            </a:r>
            <a:r>
              <a:rPr lang="en-US" baseline="0" dirty="0" smtClean="0"/>
              <a:t> is a</a:t>
            </a:r>
            <a:r>
              <a:rPr lang="en-US" dirty="0" smtClean="0"/>
              <a:t>n outdoor room</a:t>
            </a:r>
            <a:r>
              <a:rPr lang="en-US" baseline="0" dirty="0" smtClean="0"/>
              <a:t> bounded by </a:t>
            </a:r>
            <a:r>
              <a:rPr lang="en-US" dirty="0" smtClean="0"/>
              <a:t>8’ high glass walls bisected</a:t>
            </a:r>
            <a:r>
              <a:rPr lang="en-US" baseline="0" dirty="0" smtClean="0"/>
              <a:t> by crossing paths that define 4 quadrants each containing a laser cut and folded metal installation.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361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5 exterior sites evaluated by the Campus Planning Office: Garden/Reservoir intersection; Overlook Terrace; HEB Courtyard; Belkin Courtyard; East</a:t>
            </a:r>
            <a:r>
              <a:rPr lang="en-US" baseline="0" dirty="0" smtClean="0"/>
              <a:t> Paths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00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We selected the corner of Garden and Reservoir, and suggested these general guidelines last time we presented to this committee. However, Required </a:t>
            </a:r>
            <a:r>
              <a:rPr lang="en-US" dirty="0" smtClean="0"/>
              <a:t>fire access to west path until MVR West is fully </a:t>
            </a:r>
            <a:r>
              <a:rPr lang="en-US" dirty="0" err="1" smtClean="0"/>
              <a:t>sprinklered</a:t>
            </a:r>
            <a:r>
              <a:rPr lang="en-US" dirty="0" smtClean="0"/>
              <a:t>; therefore need to select a temporary site until MVR construction completed.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488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Temporary site until renovations to MVR West completed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390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554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6119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228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D443-CBAC-934A-8506-FB4DF260D86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948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889_10_C_lr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796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88787-B59E-40DB-A47F-F8125DC442C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dirty="0" smtClean="0">
              <a:solidFill>
                <a:srgbClr val="FFFFFF"/>
              </a:solidFill>
              <a:latin typeface="+mn-lt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02817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 descr="cu white lrg.psd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99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39989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685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7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 descr="cu white lrg.psd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99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39989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685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09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77D24-820D-43E5-AAA5-53968861F47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pic>
        <p:nvPicPr>
          <p:cNvPr id="9" name="Picture 8" descr="cu screen b31b1b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2438400"/>
            <a:ext cx="9144000" cy="240665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accent2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609600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3"/>
                </a:solidFill>
                <a:latin typeface="+mj-lt"/>
              </a:defRPr>
            </a:lvl1pPr>
          </a:lstStyle>
          <a:p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03384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FB78D-0AA7-4044-8641-2479CE3C979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pic>
        <p:nvPicPr>
          <p:cNvPr id="8" name="Picture 7" descr="cu screen b31b1b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pic>
        <p:nvPicPr>
          <p:cNvPr id="9" name="Picture 8" descr="campu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3844"/>
            <a:ext cx="9144000" cy="3044156"/>
          </a:xfrm>
          <a:prstGeom prst="rect">
            <a:avLst/>
          </a:prstGeom>
        </p:spPr>
      </p:pic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4810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EF9CE-0CC7-4827-8BB4-B0BCF7CA893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pic>
        <p:nvPicPr>
          <p:cNvPr id="8" name="Picture 7" descr="cu screen b31b1b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0" y="3804549"/>
            <a:ext cx="9144000" cy="3044825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99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4D785-3DFD-4022-9E9D-1EC5D4E0F89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pic>
        <p:nvPicPr>
          <p:cNvPr id="12" name="Picture 11" descr="cu white lrg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399891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685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92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/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C2A6D-FE54-4F0C-8915-D42405C974FB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38726" y="4756727"/>
            <a:ext cx="82588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white"/>
                </a:solidFill>
                <a:latin typeface="Helvetica"/>
                <a:cs typeface="Helvetica"/>
              </a:rPr>
              <a:t>Photos, illustrations, graphics here.</a:t>
            </a:r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292894" y="3877558"/>
            <a:ext cx="8558213" cy="27828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87899" y="615758"/>
            <a:ext cx="6554707" cy="861774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289405" y="1524000"/>
            <a:ext cx="8534400" cy="2209800"/>
          </a:xfrm>
        </p:spPr>
        <p:txBody>
          <a:bodyPr numCol="2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21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/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A767-DB56-45F2-84D6-0365C989BB13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438726" y="4756727"/>
            <a:ext cx="825885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prstClr val="white"/>
                </a:solidFill>
                <a:latin typeface="Helvetica"/>
                <a:cs typeface="Helvetica"/>
              </a:rPr>
              <a:t>Photos, illustrations, graphics here.</a:t>
            </a:r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800600" y="1447800"/>
            <a:ext cx="4050507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87899" y="615758"/>
            <a:ext cx="6554707" cy="60344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289405" y="1447800"/>
            <a:ext cx="4358795" cy="4876800"/>
          </a:xfrm>
        </p:spPr>
        <p:txBody>
          <a:bodyPr numCol="1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88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8888A-FD7B-4BF6-B374-53E65E8A3DFD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pic>
        <p:nvPicPr>
          <p:cNvPr id="11" name="Picture 10" descr="cu white lrg.psd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59710"/>
            <a:ext cx="9144000" cy="5386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0" y="1298575"/>
            <a:ext cx="9144000" cy="538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838200" y="2057400"/>
            <a:ext cx="7467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75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30459-0ABF-4CC1-B07C-A881E51175AC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pic>
        <p:nvPicPr>
          <p:cNvPr id="6" name="Picture 5" descr="0889_10_C_lr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796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cu white lrg.psd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Times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85750" y="1828800"/>
            <a:ext cx="4692650" cy="58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96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109E9-DA0D-4F3F-B25B-5D2D1F073EF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Times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600184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601E4-3F87-485E-BCF1-0932C51EED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58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601E4-3F87-485E-BCF1-0932C51EED9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2/8/2017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554C-9387-4378-80C2-5F7076CAC95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460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585" y="1544041"/>
            <a:ext cx="7862047" cy="3712669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College of Human Ecology</a:t>
            </a:r>
            <a:r>
              <a:rPr lang="en-US" sz="5300" dirty="0" smtClean="0"/>
              <a:t/>
            </a:r>
            <a:br>
              <a:rPr lang="en-US" sz="5300" dirty="0" smtClean="0"/>
            </a:br>
            <a:r>
              <a:rPr lang="en-US" sz="5300" dirty="0"/>
              <a:t/>
            </a:r>
            <a:br>
              <a:rPr lang="en-US" sz="5300" dirty="0"/>
            </a:br>
            <a:r>
              <a:rPr lang="en-US" sz="4000" dirty="0" err="1" smtClean="0"/>
              <a:t>Polyform</a:t>
            </a:r>
            <a:r>
              <a:rPr lang="en-US" sz="4000" dirty="0" smtClean="0"/>
              <a:t> Art Installation </a:t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Updated</a:t>
            </a:r>
            <a:r>
              <a:rPr lang="en-US" sz="4000" dirty="0" smtClean="0"/>
              <a:t> </a:t>
            </a:r>
            <a:r>
              <a:rPr lang="en-US" sz="3600" dirty="0" smtClean="0"/>
              <a:t>Site Selection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 smtClean="0"/>
              <a:t>and Site Development Guidelines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>	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75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8000" y="279400"/>
            <a:ext cx="771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Additional Site Development Guidelines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" y="1252835"/>
            <a:ext cx="77540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Engineering </a:t>
            </a:r>
            <a:r>
              <a:rPr lang="en-US" sz="2400" dirty="0" smtClean="0"/>
              <a:t>considerations for attachment / footing: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W</a:t>
            </a:r>
            <a:r>
              <a:rPr lang="en-US" sz="2400" dirty="0" smtClean="0"/>
              <a:t>ithstand environmental conditions (wind, snow, etc.)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Accommodate human interaction, e.g. climbing;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Accommodate underground utilities;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Facilitate temporary removal for maintenance;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Elevate structure to permit stormwater runoff and maintenance;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Lighting for installation to be located within footprint and comply with municipal Dark Sky guidelines;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Develop and install interpretive signage;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Permanent site will require municipal approval;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36234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91127" y="602565"/>
            <a:ext cx="5019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Proposed Schedule - 2017</a:t>
            </a:r>
            <a:endParaRPr lang="en-US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253067" y="2212622"/>
            <a:ext cx="71561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Engineering Design		End of February</a:t>
            </a:r>
          </a:p>
          <a:p>
            <a:r>
              <a:rPr lang="en-US" sz="2800" dirty="0" smtClean="0"/>
              <a:t>Cornell Approvals 			March </a:t>
            </a:r>
          </a:p>
          <a:p>
            <a:r>
              <a:rPr lang="en-US" sz="2800" dirty="0" smtClean="0"/>
              <a:t>Building Permit			March 31</a:t>
            </a:r>
          </a:p>
          <a:p>
            <a:r>
              <a:rPr lang="en-US" sz="2800" dirty="0" smtClean="0"/>
              <a:t>Fabrication				April – May</a:t>
            </a:r>
          </a:p>
          <a:p>
            <a:r>
              <a:rPr lang="en-US" sz="2800" dirty="0" smtClean="0"/>
              <a:t>Installation 				June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37295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8000" y="279400"/>
            <a:ext cx="4750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Questions &amp; Discussion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1" y="1082786"/>
            <a:ext cx="8048976" cy="5329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610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36091" y="617468"/>
            <a:ext cx="68126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College of Human Ecology</a:t>
            </a:r>
          </a:p>
          <a:p>
            <a:r>
              <a:rPr lang="en-US" sz="2400" b="1" dirty="0" smtClean="0">
                <a:solidFill>
                  <a:prstClr val="black"/>
                </a:solidFill>
              </a:rPr>
              <a:t>Jenny Sabin Studio &amp; Sabin Design Lab</a:t>
            </a:r>
          </a:p>
          <a:p>
            <a:r>
              <a:rPr lang="en-US" sz="2400" b="1" i="1" dirty="0" err="1" smtClean="0">
                <a:solidFill>
                  <a:prstClr val="black"/>
                </a:solidFill>
              </a:rPr>
              <a:t>Polyform</a:t>
            </a:r>
            <a:endParaRPr lang="en-US" sz="2400" i="1" dirty="0" smtClean="0">
              <a:solidFill>
                <a:prstClr val="black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98" t="45105" r="20695" b="19931"/>
          <a:stretch/>
        </p:blipFill>
        <p:spPr>
          <a:xfrm>
            <a:off x="0" y="4275426"/>
            <a:ext cx="7274580" cy="25825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07424" y="2788028"/>
            <a:ext cx="110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 view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48721" y="5222079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Elevation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89412" y="1751908"/>
            <a:ext cx="2918012" cy="248095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2805953" y="1949825"/>
            <a:ext cx="0" cy="21196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774577" y="2838355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34’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66"/>
          <a:stretch/>
        </p:blipFill>
        <p:spPr>
          <a:xfrm>
            <a:off x="6455536" y="228601"/>
            <a:ext cx="2688464" cy="1721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31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100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Project Location</a:t>
            </a:r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5" t="3193" r="16020" b="13345"/>
          <a:stretch/>
        </p:blipFill>
        <p:spPr>
          <a:xfrm>
            <a:off x="495300" y="1434305"/>
            <a:ext cx="6057900" cy="51442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8413" y="358450"/>
            <a:ext cx="3610021" cy="306932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8750300" y="669306"/>
            <a:ext cx="0" cy="25633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718924" y="179831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34’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016434" y="3308866"/>
            <a:ext cx="4743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22439" y="3243104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6’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000" y="346140"/>
            <a:ext cx="2736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Site Selection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041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3" y="2805546"/>
            <a:ext cx="9064242" cy="39997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000" y="279400"/>
            <a:ext cx="8071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Preliminary Site Development Guidelines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" y="948035"/>
            <a:ext cx="585769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Access through and around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Security: Protection from vehicles, lighting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Maintenance provisions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Accommodate future construction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928255" y="4610100"/>
            <a:ext cx="1498600" cy="1422400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319026" y="5763536"/>
            <a:ext cx="146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Reservoir Drive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 rot="16376741">
            <a:off x="308263" y="3450671"/>
            <a:ext cx="146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Garden Avenue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846240" y="4349495"/>
            <a:ext cx="945572" cy="280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MVR West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2064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35" t="29515" r="35400" b="36584"/>
          <a:stretch/>
        </p:blipFill>
        <p:spPr>
          <a:xfrm>
            <a:off x="0" y="226823"/>
            <a:ext cx="9144000" cy="66311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6400" y="393700"/>
            <a:ext cx="3967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Recommended Sites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1346200" y="2590800"/>
            <a:ext cx="914400" cy="463550"/>
          </a:xfrm>
          <a:prstGeom prst="ellipse">
            <a:avLst/>
          </a:prstGeom>
          <a:solidFill>
            <a:schemeClr val="accent4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162300" y="4978400"/>
            <a:ext cx="914400" cy="463550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47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50" y="948035"/>
            <a:ext cx="8273950" cy="59099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000" y="279400"/>
            <a:ext cx="7757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Temporary Site Development Guidelines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" y="948035"/>
            <a:ext cx="496161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3’ clear from building wall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13’ clear from Commons exit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4’ min. interior passage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Interior lighting integral to sculpture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No winter maintenance on interior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Anchorage on roof deck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14" name="Oval 13"/>
          <p:cNvSpPr/>
          <p:nvPr/>
        </p:nvSpPr>
        <p:spPr>
          <a:xfrm>
            <a:off x="4907973" y="6281822"/>
            <a:ext cx="431883" cy="409923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941128" y="3805322"/>
            <a:ext cx="339436" cy="322177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770170" y="5387618"/>
            <a:ext cx="259771" cy="246563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900056" y="4262247"/>
            <a:ext cx="339436" cy="322177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411876" y="3488428"/>
            <a:ext cx="169718" cy="161089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612784" y="6643346"/>
            <a:ext cx="14541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Commons Exit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7502237" y="1415534"/>
            <a:ext cx="873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Terrace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21045423">
            <a:off x="1756063" y="4615201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Pedestrian Bridge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752059" y="3550911"/>
            <a:ext cx="9204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Human </a:t>
            </a:r>
          </a:p>
          <a:p>
            <a:r>
              <a:rPr lang="en-US" sz="1600" dirty="0" smtClean="0"/>
              <a:t>Ecology </a:t>
            </a:r>
          </a:p>
          <a:p>
            <a:r>
              <a:rPr lang="en-US" sz="1600" dirty="0" smtClean="0"/>
              <a:t>Building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5567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8000" y="279400"/>
            <a:ext cx="4794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Temporary Site Location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356" y="1238954"/>
            <a:ext cx="7055556" cy="529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" t="38612" r="50226" b="6551"/>
          <a:stretch/>
        </p:blipFill>
        <p:spPr>
          <a:xfrm>
            <a:off x="1816463" y="3130062"/>
            <a:ext cx="7327537" cy="3727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8000" y="279400"/>
            <a:ext cx="7712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Permanent Site Development Guidelines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723900" y="948035"/>
            <a:ext cx="69608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3</a:t>
            </a:r>
            <a:r>
              <a:rPr lang="en-US" sz="2400" dirty="0" smtClean="0"/>
              <a:t>’ min. setback from Reservoir Avenue curb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10’ clear on other sides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6’ min. interior passage align with walkways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Bollards along Reservoir Avenue and new crosswalk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Snowmelt system under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7747716" y="5625036"/>
            <a:ext cx="146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Reservoir Drive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2303683" y="5985684"/>
            <a:ext cx="14607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Garden Avenue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532540" y="3581880"/>
            <a:ext cx="945572" cy="280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MVR West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7845778" y="6496335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CCC Building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943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83" y="1228305"/>
            <a:ext cx="7795095" cy="51612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0283" y="410612"/>
            <a:ext cx="4750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Permanent Site Location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6334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B31B1B"/>
      </a:accent1>
      <a:accent2>
        <a:srgbClr val="4D4F53"/>
      </a:accent2>
      <a:accent3>
        <a:srgbClr val="A2998B"/>
      </a:accent3>
      <a:accent4>
        <a:srgbClr val="EF9595"/>
      </a:accent4>
      <a:accent5>
        <a:srgbClr val="7D7364"/>
      </a:accent5>
      <a:accent6>
        <a:srgbClr val="A8B1C4"/>
      </a:accent6>
      <a:hlink>
        <a:srgbClr val="3B4558"/>
      </a:hlink>
      <a:folHlink>
        <a:srgbClr val="596784"/>
      </a:folHlink>
    </a:clrScheme>
    <a:fontScheme name="Custom 2">
      <a:majorFont>
        <a:latin typeface="Helvetic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B31B1B"/>
      </a:accent1>
      <a:accent2>
        <a:srgbClr val="4D4F53"/>
      </a:accent2>
      <a:accent3>
        <a:srgbClr val="A2998B"/>
      </a:accent3>
      <a:accent4>
        <a:srgbClr val="EF9595"/>
      </a:accent4>
      <a:accent5>
        <a:srgbClr val="7D7364"/>
      </a:accent5>
      <a:accent6>
        <a:srgbClr val="A8B1C4"/>
      </a:accent6>
      <a:hlink>
        <a:srgbClr val="3B4558"/>
      </a:hlink>
      <a:folHlink>
        <a:srgbClr val="596784"/>
      </a:folHlink>
    </a:clrScheme>
    <a:fontScheme name="Custom 2">
      <a:majorFont>
        <a:latin typeface="Helvetic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B31B1B"/>
      </a:accent1>
      <a:accent2>
        <a:srgbClr val="4D4F53"/>
      </a:accent2>
      <a:accent3>
        <a:srgbClr val="A2998B"/>
      </a:accent3>
      <a:accent4>
        <a:srgbClr val="EF9595"/>
      </a:accent4>
      <a:accent5>
        <a:srgbClr val="7D7364"/>
      </a:accent5>
      <a:accent6>
        <a:srgbClr val="A8B1C4"/>
      </a:accent6>
      <a:hlink>
        <a:srgbClr val="3B4558"/>
      </a:hlink>
      <a:folHlink>
        <a:srgbClr val="596784"/>
      </a:folHlink>
    </a:clrScheme>
    <a:fontScheme name="Custom 2">
      <a:majorFont>
        <a:latin typeface="Helvetic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4879</TotalTime>
  <Words>365</Words>
  <Application>Microsoft Office PowerPoint</Application>
  <PresentationFormat>On-screen Show (4:3)</PresentationFormat>
  <Paragraphs>78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Helvetica</vt:lpstr>
      <vt:lpstr>Times</vt:lpstr>
      <vt:lpstr>Office Theme</vt:lpstr>
      <vt:lpstr>1_Office Theme</vt:lpstr>
      <vt:lpstr>3_Office Theme</vt:lpstr>
      <vt:lpstr>College of Human Ecology  Polyform Art Installation   Updated Site Selection and Site Development Guidelines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</dc:creator>
  <cp:lastModifiedBy>David Merrill Cutter</cp:lastModifiedBy>
  <cp:revision>177</cp:revision>
  <dcterms:created xsi:type="dcterms:W3CDTF">2015-09-17T21:00:54Z</dcterms:created>
  <dcterms:modified xsi:type="dcterms:W3CDTF">2017-02-08T14:23:34Z</dcterms:modified>
</cp:coreProperties>
</file>